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73" r:id="rId7"/>
    <p:sldId id="262" r:id="rId8"/>
    <p:sldId id="263" r:id="rId9"/>
    <p:sldId id="264" r:id="rId10"/>
    <p:sldId id="265" r:id="rId11"/>
    <p:sldId id="274" r:id="rId12"/>
    <p:sldId id="267" r:id="rId13"/>
    <p:sldId id="271" r:id="rId14"/>
    <p:sldId id="269" r:id="rId15"/>
    <p:sldId id="270" r:id="rId16"/>
  </p:sldIdLst>
  <p:sldSz cx="9144000" cy="5143500" type="screen16x9"/>
  <p:notesSz cx="6858000" cy="9144000"/>
  <p:embeddedFontLst>
    <p:embeddedFont>
      <p:font typeface="Bahnschrift Light SemiCondensed" panose="020B0502040204020203" pitchFamily="34" charset="0"/>
      <p:regular r:id="rId18"/>
    </p:embeddedFont>
    <p:embeddedFont>
      <p:font typeface="Baskerville Old Face" panose="02020602080505020303" pitchFamily="18" charset="0"/>
      <p:regular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Impact" panose="020B0806030902050204" pitchFamily="34" charset="0"/>
      <p:regular r:id="rId24"/>
    </p:embeddedFont>
    <p:embeddedFont>
      <p:font typeface="Maven Pro" panose="020B0604020202020204" charset="0"/>
      <p:regular r:id="rId25"/>
      <p:bold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nket Mittal" initials="" lastIdx="5" clrIdx="0"/>
  <p:cmAuthor id="1" name="Rowan Baker-French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F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70" autoAdjust="0"/>
  </p:normalViewPr>
  <p:slideViewPr>
    <p:cSldViewPr snapToGrid="0">
      <p:cViewPr varScale="1">
        <p:scale>
          <a:sx n="76" d="100"/>
          <a:sy n="76" d="100"/>
        </p:scale>
        <p:origin x="120" y="1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09T04:03:01.619" idx="3">
    <p:pos x="6000" y="0"/>
    <p:text>Could we possibly have the progress bar two-colored.One color shows the progress made in milestone 2 the other in milestone 3??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09T01:10:48.096" idx="1">
    <p:pos x="6000" y="0"/>
    <p:text>I would like to return to this slide once we have a better understanding of what we will be demoing.</p:text>
  </p:cm>
  <p:cm authorId="0" dt="2019-02-09T22:32:49.602" idx="4">
    <p:pos x="6000" y="0"/>
    <p:text>This slide needs to be updated and improved upon</p:text>
  </p:cm>
  <p:cm authorId="0" dt="2019-02-09T22:32:49.602" idx="5">
    <p:pos x="6000" y="0"/>
    <p:text>Edited the slide to reflect our current updates to the PCB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08T00:13:01.087" idx="2">
    <p:pos x="6000" y="0"/>
    <p:text>Update bom and talk about how much the PCB cost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5ab6b2f3a02ad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5ab6b2f3a02ad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ab6b2f3a02ad2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ab6b2f3a02ad2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ab6b2f3a02ad2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ab6b2f3a02ad2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82ba0ee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82ba0ee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56eb990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56eb990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50c45bc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50c45bc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3fb900651bc3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93fb900651bc3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google.com/search?biw=1366&amp;bih=625&amp;tbm=isch&amp;sa=1&amp;ei=gzleXIKvJvHz9APoxLhA&amp;q=iot+market+size&amp;oq=IOT+market+s&amp;gs_l=img.3.0.0l6j0i5i30j0i8i30l3.440299.444636..445325...0.0..0.133.1469.17j4......1....1..gws-wiz-img.......35i39j0i67.x6dXY2IZ_mY#imgrc=BslOT5BtXpuHc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IOT market than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CAGR: Compound Annual Growth Rate.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3fb900651bc37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3fb900651bc37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5ab6b2f3a02ad2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5ab6b2f3a02ad2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ab6b2f3a02ad2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ab6b2f3a02ad2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eaa1ae8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eaa1ae8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Parth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50c45bc3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50c45bc3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73ab186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73ab186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Sanket, mention how 13.6cm satisfies size requirement 6.3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43636c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43636c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1925" y="349450"/>
            <a:ext cx="8891100" cy="24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TL25 Dynamic Reactive LED Display, Lab 498 Products Inc.</a:t>
            </a:r>
            <a:endParaRPr sz="450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0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Group Members: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Parth Arora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Rowan Baker-French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Candice Loo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Sanket Mittal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Jimmy Wong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overview 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57144" y="52148"/>
            <a:ext cx="4780200" cy="976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Algorithm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2"/>
          </p:nvPr>
        </p:nvSpPr>
        <p:spPr>
          <a:xfrm>
            <a:off x="4935349" y="34919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" dirty="0"/>
              <a:t>Tiles poll directional pins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Compare to previous values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If change determine what the position is and raise flag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If default address is found + flag raised -&gt; assign address to the slave tile and position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 dirty="0"/>
              <a:t>Confirm connection and put into the Internal Map of Devices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Update the order of the tiles </a:t>
            </a: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58" name="Google Shape;258;p35"/>
          <p:cNvGraphicFramePr/>
          <p:nvPr>
            <p:extLst>
              <p:ext uri="{D42A27DB-BD31-4B8C-83A1-F6EECF244321}">
                <p14:modId xmlns:p14="http://schemas.microsoft.com/office/powerpoint/2010/main" val="3830894469"/>
              </p:ext>
            </p:extLst>
          </p:nvPr>
        </p:nvGraphicFramePr>
        <p:xfrm>
          <a:off x="724474" y="1226445"/>
          <a:ext cx="2980250" cy="2817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/>
                        <a:t>T1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/>
                        <a:t>T2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/>
                        <a:t>T3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957144" y="4150575"/>
            <a:ext cx="2980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Master Tile’s Internal </a:t>
            </a:r>
            <a:r>
              <a:rPr lang="en-CA" dirty="0">
                <a:latin typeface="Source Sans Pro"/>
                <a:ea typeface="Source Sans Pro"/>
                <a:cs typeface="Source Sans Pro"/>
                <a:sym typeface="Source Sans Pro"/>
              </a:rPr>
              <a:t>Map of Devices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and power design overview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Also Demo by parth 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0" y="53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Wifi</a:t>
            </a:r>
            <a:r>
              <a:rPr lang="en-US" dirty="0"/>
              <a:t> Connectivity Communication Pathway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4199"/>
          <a:stretch/>
        </p:blipFill>
        <p:spPr>
          <a:xfrm>
            <a:off x="386800" y="759300"/>
            <a:ext cx="1975375" cy="30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2462088" y="1181792"/>
            <a:ext cx="29025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8" descr="Image result for Firebase database"/>
          <p:cNvPicPr preferRelativeResize="0"/>
          <p:nvPr/>
        </p:nvPicPr>
        <p:blipFill rotWithShape="1">
          <a:blip r:embed="rId4">
            <a:alphaModFix/>
          </a:blip>
          <a:srcRect l="12265" t="21097" b="19389"/>
          <a:stretch/>
        </p:blipFill>
        <p:spPr>
          <a:xfrm>
            <a:off x="5579350" y="759300"/>
            <a:ext cx="2782675" cy="8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descr="Image result for ESP32"/>
          <p:cNvPicPr preferRelativeResize="0"/>
          <p:nvPr/>
        </p:nvPicPr>
        <p:blipFill rotWithShape="1">
          <a:blip r:embed="rId5">
            <a:alphaModFix/>
          </a:blip>
          <a:srcRect l="2400" t="5609" r="-2399" b="13326"/>
          <a:stretch/>
        </p:blipFill>
        <p:spPr>
          <a:xfrm>
            <a:off x="6310700" y="2121050"/>
            <a:ext cx="1943100" cy="1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7809475" y="3283750"/>
            <a:ext cx="786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ESP32</a:t>
            </a:r>
            <a:r>
              <a:rPr lang="en" dirty="0"/>
              <a:t> </a:t>
            </a:r>
            <a:endParaRPr dirty="0"/>
          </a:p>
        </p:txBody>
      </p:sp>
      <p:sp>
        <p:nvSpPr>
          <p:cNvPr id="96" name="Google Shape;96;p18"/>
          <p:cNvSpPr/>
          <p:nvPr/>
        </p:nvSpPr>
        <p:spPr>
          <a:xfrm rot="5400000">
            <a:off x="6747188" y="1778600"/>
            <a:ext cx="4470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8" descr="Image result for STM32"/>
          <p:cNvPicPr preferRelativeResize="0"/>
          <p:nvPr/>
        </p:nvPicPr>
        <p:blipFill rotWithShape="1">
          <a:blip r:embed="rId6">
            <a:alphaModFix/>
          </a:blip>
          <a:srcRect t="16024" r="5704" b="13661"/>
          <a:stretch/>
        </p:blipFill>
        <p:spPr>
          <a:xfrm>
            <a:off x="2894050" y="2396675"/>
            <a:ext cx="1805300" cy="13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894050" y="2531200"/>
            <a:ext cx="786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STM32</a:t>
            </a:r>
            <a:r>
              <a:rPr lang="en" dirty="0"/>
              <a:t> </a:t>
            </a:r>
            <a:endParaRPr dirty="0"/>
          </a:p>
        </p:txBody>
      </p:sp>
      <p:sp>
        <p:nvSpPr>
          <p:cNvPr id="99" name="Google Shape;99;p18"/>
          <p:cNvSpPr/>
          <p:nvPr/>
        </p:nvSpPr>
        <p:spPr>
          <a:xfrm rot="10800000">
            <a:off x="4746625" y="2531200"/>
            <a:ext cx="15168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212400" y="2653450"/>
            <a:ext cx="684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UART </a:t>
            </a:r>
            <a:endParaRPr dirty="0"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3353775" y="3735225"/>
            <a:ext cx="1338300" cy="311100"/>
          </a:xfrm>
          <a:prstGeom prst="bentArrow">
            <a:avLst>
              <a:gd name="adj1" fmla="val 25000"/>
              <a:gd name="adj2" fmla="val 26840"/>
              <a:gd name="adj3" fmla="val 25000"/>
              <a:gd name="adj4" fmla="val 5503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763" y="3561800"/>
            <a:ext cx="1196525" cy="11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744525" y="4046325"/>
            <a:ext cx="471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I2C</a:t>
            </a:r>
            <a:endParaRPr dirty="0"/>
          </a:p>
        </p:txBody>
      </p:sp>
      <p:sp>
        <p:nvSpPr>
          <p:cNvPr id="16" name="Google Shape;100;p18">
            <a:extLst>
              <a:ext uri="{FF2B5EF4-FFF2-40B4-BE49-F238E27FC236}">
                <a16:creationId xmlns:a16="http://schemas.microsoft.com/office/drawing/2014/main" id="{BF1D8470-05B2-4336-8B27-7809536C0B67}"/>
              </a:ext>
            </a:extLst>
          </p:cNvPr>
          <p:cNvSpPr txBox="1"/>
          <p:nvPr/>
        </p:nvSpPr>
        <p:spPr>
          <a:xfrm>
            <a:off x="3383698" y="878316"/>
            <a:ext cx="1278451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Request </a:t>
            </a:r>
            <a:endParaRPr dirty="0"/>
          </a:p>
        </p:txBody>
      </p:sp>
      <p:sp>
        <p:nvSpPr>
          <p:cNvPr id="17" name="Google Shape;100;p18">
            <a:extLst>
              <a:ext uri="{FF2B5EF4-FFF2-40B4-BE49-F238E27FC236}">
                <a16:creationId xmlns:a16="http://schemas.microsoft.com/office/drawing/2014/main" id="{391AD3B5-2CC5-423B-900B-294E2E12EDF2}"/>
              </a:ext>
            </a:extLst>
          </p:cNvPr>
          <p:cNvSpPr txBox="1"/>
          <p:nvPr/>
        </p:nvSpPr>
        <p:spPr>
          <a:xfrm>
            <a:off x="7016483" y="1649676"/>
            <a:ext cx="1278451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Request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5" grpId="0"/>
      <p:bldP spid="96" grpId="0" animBg="1"/>
      <p:bldP spid="98" grpId="0"/>
      <p:bldP spid="99" grpId="0" animBg="1"/>
      <p:bldP spid="100" grpId="0"/>
      <p:bldP spid="101" grpId="0" animBg="1"/>
      <p:bldP spid="103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4600"/>
          </a:xfrm>
          <a:prstGeom prst="rect">
            <a:avLst/>
          </a:prstGeom>
          <a:solidFill>
            <a:srgbClr val="5E2B9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BOM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Comparable Products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Nanoleaf Light Panels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Pack $69.99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~ $23 each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Adafruit DotStar Matrix 8x8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$31.75 when buying 100+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$127 for 16x16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25" y="1046925"/>
            <a:ext cx="8520599" cy="38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  <p:sp>
        <p:nvSpPr>
          <p:cNvPr id="237" name="Google Shape;237;p27"/>
          <p:cNvSpPr txBox="1">
            <a:spLocks noGrp="1"/>
          </p:cNvSpPr>
          <p:nvPr>
            <p:ph type="body" idx="4294967295"/>
          </p:nvPr>
        </p:nvSpPr>
        <p:spPr>
          <a:xfrm>
            <a:off x="311700" y="2882200"/>
            <a:ext cx="85206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welcome any questions</a:t>
            </a: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4" descr="Image result for iot market siz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9069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3442" y="1895545"/>
            <a:ext cx="6574335" cy="2556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673285" y="3731019"/>
            <a:ext cx="2644942" cy="1079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176E9-B25C-4B82-8E2C-F80BD8D10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65"/>
          <a:stretch/>
        </p:blipFill>
        <p:spPr>
          <a:xfrm>
            <a:off x="1485900" y="0"/>
            <a:ext cx="7658100" cy="2999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Competition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180805" y="1128565"/>
            <a:ext cx="3827720" cy="202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Basic touch response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Single Color per light square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$300 for 9 light squares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173" y="3173259"/>
            <a:ext cx="3104618" cy="17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332005" y="1152475"/>
            <a:ext cx="4316236" cy="14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No touch or gesture response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Upto 64 color zones per Tile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$250 for 5 Tiles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Cable management issues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7">
            <a:alphaModFix/>
          </a:blip>
          <a:srcRect r="8214"/>
          <a:stretch/>
        </p:blipFill>
        <p:spPr>
          <a:xfrm>
            <a:off x="4693755" y="2987883"/>
            <a:ext cx="3954486" cy="202159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73449" y="2512132"/>
            <a:ext cx="812455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CANNOT DISPLAY TEXT </a:t>
            </a:r>
            <a:endParaRPr sz="6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Nanoleaf Canvas_ Create Your Own Masterpiece">
            <a:hlinkClick r:id="" action="ppaction://media"/>
            <a:extLst>
              <a:ext uri="{FF2B5EF4-FFF2-40B4-BE49-F238E27FC236}">
                <a16:creationId xmlns:a16="http://schemas.microsoft.com/office/drawing/2014/main" id="{C9771F5B-2FF2-4ACD-B719-6D95E8FFC8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000" end="4000.968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3554" y="3774354"/>
            <a:ext cx="1467543" cy="914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1E1B6-E62D-4464-B70D-91E8FD9054D3}"/>
              </a:ext>
            </a:extLst>
          </p:cNvPr>
          <p:cNvSpPr txBox="1"/>
          <p:nvPr/>
        </p:nvSpPr>
        <p:spPr>
          <a:xfrm>
            <a:off x="142455" y="659270"/>
            <a:ext cx="248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ahnschrift Light SemiCondensed" panose="020B0502040204020203" pitchFamily="34" charset="0"/>
              </a:rPr>
              <a:t>Nanoleaf</a:t>
            </a:r>
            <a:r>
              <a:rPr lang="en-US" sz="2800" dirty="0">
                <a:latin typeface="Bahnschrift Light SemiCondensed" panose="020B0502040204020203" pitchFamily="34" charset="0"/>
              </a:rPr>
              <a:t> Canvas</a:t>
            </a:r>
          </a:p>
        </p:txBody>
      </p:sp>
      <p:sp>
        <p:nvSpPr>
          <p:cNvPr id="15" name="Google Shape;80;p15">
            <a:extLst>
              <a:ext uri="{FF2B5EF4-FFF2-40B4-BE49-F238E27FC236}">
                <a16:creationId xmlns:a16="http://schemas.microsoft.com/office/drawing/2014/main" id="{6163AD36-D0AF-40D4-BD29-64FB9F39419C}"/>
              </a:ext>
            </a:extLst>
          </p:cNvPr>
          <p:cNvSpPr txBox="1"/>
          <p:nvPr/>
        </p:nvSpPr>
        <p:spPr>
          <a:xfrm>
            <a:off x="142455" y="1059856"/>
            <a:ext cx="86505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BASIC INTERACTION</a:t>
            </a:r>
            <a:endParaRPr sz="6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D2AB9-8F4F-4447-87D0-64E4BADB2006}"/>
              </a:ext>
            </a:extLst>
          </p:cNvPr>
          <p:cNvSpPr txBox="1"/>
          <p:nvPr/>
        </p:nvSpPr>
        <p:spPr>
          <a:xfrm>
            <a:off x="4572000" y="721001"/>
            <a:ext cx="248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LIFX Tile </a:t>
            </a:r>
          </a:p>
        </p:txBody>
      </p:sp>
      <p:pic>
        <p:nvPicPr>
          <p:cNvPr id="7" name="LIFX Tile">
            <a:hlinkClick r:id="" action="ppaction://media"/>
            <a:extLst>
              <a:ext uri="{FF2B5EF4-FFF2-40B4-BE49-F238E27FC236}">
                <a16:creationId xmlns:a16="http://schemas.microsoft.com/office/drawing/2014/main" id="{6D806E9D-7BC9-4DD6-82B4-F4922E6CD0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000" end="21973.86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05764" y="3714061"/>
            <a:ext cx="1133834" cy="630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5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1">
              <p:cMediaNode vol="80000" showWhenStopped="0">
                <p:cTn id="6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75" grpId="0" uiExpand="1" build="p"/>
      <p:bldP spid="78" grpId="0" uiExpand="1" build="p"/>
      <p:bldP spid="80" grpId="0"/>
      <p:bldP spid="6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USE CASE: INTERACTIVE VISUAL SHOWPIECE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1368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T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ile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is a 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visual work of art that you can show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off 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to your fri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ends and family. Turning an otherwise mundane wall into a visually stimulating, dynamic display. </a:t>
            </a:r>
            <a:endParaRPr sz="2800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712" y="1152475"/>
            <a:ext cx="3475400" cy="31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body" idx="4294967295"/>
          </p:nvPr>
        </p:nvSpPr>
        <p:spPr>
          <a:xfrm>
            <a:off x="384000" y="1406375"/>
            <a:ext cx="85206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Display images and text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Weather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Clock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181375" y="428025"/>
            <a:ext cx="8633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 CASE 2: DISPLAY IMAGE AND TEXT</a:t>
            </a:r>
            <a:r>
              <a:rPr lang="en"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7" name="Google Shape;147;p29" descr="Image result for led tile with clock"/>
          <p:cNvPicPr preferRelativeResize="0"/>
          <p:nvPr/>
        </p:nvPicPr>
        <p:blipFill rotWithShape="1">
          <a:blip r:embed="rId3">
            <a:alphaModFix/>
          </a:blip>
          <a:srcRect l="8144" t="25051" r="8144" b="30788"/>
          <a:stretch/>
        </p:blipFill>
        <p:spPr>
          <a:xfrm>
            <a:off x="5266850" y="1284075"/>
            <a:ext cx="2764000" cy="14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506736" y="1808386"/>
            <a:ext cx="3568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Interactive Modular LED Display Progress</a:t>
            </a:r>
            <a:endParaRPr sz="2200"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60" name="Google Shape;160;p30"/>
          <p:cNvGrpSpPr/>
          <p:nvPr/>
        </p:nvGrpSpPr>
        <p:grpSpPr>
          <a:xfrm>
            <a:off x="5406633" y="2596189"/>
            <a:ext cx="2599961" cy="171300"/>
            <a:chOff x="5080080" y="1752536"/>
            <a:chExt cx="2599961" cy="171300"/>
          </a:xfrm>
        </p:grpSpPr>
        <p:grpSp>
          <p:nvGrpSpPr>
            <p:cNvPr id="161" name="Google Shape;161;p30"/>
            <p:cNvGrpSpPr/>
            <p:nvPr/>
          </p:nvGrpSpPr>
          <p:grpSpPr>
            <a:xfrm>
              <a:off x="5080080" y="1752536"/>
              <a:ext cx="2599961" cy="171300"/>
              <a:chOff x="5003905" y="1838186"/>
              <a:chExt cx="2599961" cy="171300"/>
            </a:xfrm>
          </p:grpSpPr>
          <p:grpSp>
            <p:nvGrpSpPr>
              <p:cNvPr id="162" name="Google Shape;162;p30"/>
              <p:cNvGrpSpPr/>
              <p:nvPr/>
            </p:nvGrpSpPr>
            <p:grpSpPr>
              <a:xfrm>
                <a:off x="5867330" y="1838186"/>
                <a:ext cx="1736536" cy="171300"/>
                <a:chOff x="5085885" y="1834586"/>
                <a:chExt cx="2332800" cy="171300"/>
              </a:xfrm>
            </p:grpSpPr>
            <p:sp>
              <p:nvSpPr>
                <p:cNvPr id="163" name="Google Shape;163;p30"/>
                <p:cNvSpPr/>
                <p:nvPr/>
              </p:nvSpPr>
              <p:spPr>
                <a:xfrm>
                  <a:off x="5085885" y="1834586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30"/>
                <p:cNvSpPr/>
                <p:nvPr/>
              </p:nvSpPr>
              <p:spPr>
                <a:xfrm>
                  <a:off x="5103463" y="1864362"/>
                  <a:ext cx="1360500" cy="1341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" name="Google Shape;165;p30"/>
              <p:cNvSpPr txBox="1"/>
              <p:nvPr/>
            </p:nvSpPr>
            <p:spPr>
              <a:xfrm>
                <a:off x="5003905" y="1843886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6" name="Google Shape;166;p30"/>
            <p:cNvSpPr txBox="1"/>
            <p:nvPr/>
          </p:nvSpPr>
          <p:spPr>
            <a:xfrm>
              <a:off x="6002656" y="1779836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60%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CC2730-B64A-4379-A356-361F847EEDB8}"/>
              </a:ext>
            </a:extLst>
          </p:cNvPr>
          <p:cNvGrpSpPr/>
          <p:nvPr/>
        </p:nvGrpSpPr>
        <p:grpSpPr>
          <a:xfrm>
            <a:off x="5374491" y="2064552"/>
            <a:ext cx="2599824" cy="171300"/>
            <a:chOff x="5032831" y="2168248"/>
            <a:chExt cx="2599824" cy="171300"/>
          </a:xfrm>
        </p:grpSpPr>
        <p:sp>
          <p:nvSpPr>
            <p:cNvPr id="168" name="Google Shape;168;p30"/>
            <p:cNvSpPr/>
            <p:nvPr/>
          </p:nvSpPr>
          <p:spPr>
            <a:xfrm>
              <a:off x="5910295" y="2186848"/>
              <a:ext cx="1015200" cy="1341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8000">
                  <a:schemeClr val="bg1"/>
                </a:gs>
                <a:gs pos="100000">
                  <a:srgbClr val="FFC000"/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FE59DE-F9E4-4205-ADE0-EF27A09CE283}"/>
                </a:ext>
              </a:extLst>
            </p:cNvPr>
            <p:cNvGrpSpPr/>
            <p:nvPr/>
          </p:nvGrpSpPr>
          <p:grpSpPr>
            <a:xfrm>
              <a:off x="5032831" y="2168248"/>
              <a:ext cx="2599824" cy="171300"/>
              <a:chOff x="5039743" y="2158623"/>
              <a:chExt cx="2599824" cy="171300"/>
            </a:xfrm>
          </p:grpSpPr>
          <p:sp>
            <p:nvSpPr>
              <p:cNvPr id="167" name="Google Shape;167;p30"/>
              <p:cNvSpPr/>
              <p:nvPr/>
            </p:nvSpPr>
            <p:spPr>
              <a:xfrm>
                <a:off x="5903167" y="2158623"/>
                <a:ext cx="1736400" cy="1713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0"/>
              <p:cNvSpPr txBox="1"/>
              <p:nvPr/>
            </p:nvSpPr>
            <p:spPr>
              <a:xfrm>
                <a:off x="5039743" y="2164323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" name="Google Shape;170;p30"/>
              <p:cNvSpPr txBox="1"/>
              <p:nvPr/>
            </p:nvSpPr>
            <p:spPr>
              <a:xfrm>
                <a:off x="5938568" y="2189110"/>
                <a:ext cx="548700" cy="11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5E2B97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~</a:t>
                </a:r>
                <a:r>
                  <a:rPr lang="en" sz="1000" dirty="0">
                    <a:solidFill>
                      <a:srgbClr val="5E2B97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60%</a:t>
                </a:r>
                <a:endParaRPr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</p:grpSp>
      <p:grpSp>
        <p:nvGrpSpPr>
          <p:cNvPr id="171" name="Google Shape;171;p30"/>
          <p:cNvGrpSpPr/>
          <p:nvPr/>
        </p:nvGrpSpPr>
        <p:grpSpPr>
          <a:xfrm>
            <a:off x="5406633" y="3809979"/>
            <a:ext cx="2584327" cy="171300"/>
            <a:chOff x="5421501" y="2108848"/>
            <a:chExt cx="2584327" cy="171300"/>
          </a:xfrm>
        </p:grpSpPr>
        <p:grpSp>
          <p:nvGrpSpPr>
            <p:cNvPr id="172" name="Google Shape;172;p30"/>
            <p:cNvGrpSpPr/>
            <p:nvPr/>
          </p:nvGrpSpPr>
          <p:grpSpPr>
            <a:xfrm>
              <a:off x="5421501" y="2108848"/>
              <a:ext cx="2584327" cy="171300"/>
              <a:chOff x="5345326" y="2194498"/>
              <a:chExt cx="2584327" cy="171300"/>
            </a:xfrm>
          </p:grpSpPr>
          <p:grpSp>
            <p:nvGrpSpPr>
              <p:cNvPr id="173" name="Google Shape;173;p30"/>
              <p:cNvGrpSpPr/>
              <p:nvPr/>
            </p:nvGrpSpPr>
            <p:grpSpPr>
              <a:xfrm>
                <a:off x="6193117" y="2194498"/>
                <a:ext cx="1736536" cy="171300"/>
                <a:chOff x="5523536" y="2190898"/>
                <a:chExt cx="2332800" cy="171300"/>
              </a:xfrm>
            </p:grpSpPr>
            <p:sp>
              <p:nvSpPr>
                <p:cNvPr id="174" name="Google Shape;174;p30"/>
                <p:cNvSpPr/>
                <p:nvPr/>
              </p:nvSpPr>
              <p:spPr>
                <a:xfrm>
                  <a:off x="5523536" y="2190898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30"/>
                <p:cNvSpPr/>
                <p:nvPr/>
              </p:nvSpPr>
              <p:spPr>
                <a:xfrm>
                  <a:off x="5537682" y="2201306"/>
                  <a:ext cx="1770000" cy="1341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0"/>
                        <a:lumOff val="100000"/>
                      </a:schemeClr>
                    </a:gs>
                    <a:gs pos="35000">
                      <a:schemeClr val="accent6">
                        <a:lumMod val="0"/>
                        <a:lumOff val="100000"/>
                      </a:schemeClr>
                    </a:gs>
                    <a:gs pos="100000">
                      <a:schemeClr val="accent6">
                        <a:lumMod val="10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" name="Google Shape;176;p30"/>
              <p:cNvSpPr txBox="1"/>
              <p:nvPr/>
            </p:nvSpPr>
            <p:spPr>
              <a:xfrm>
                <a:off x="5345326" y="2197102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77" name="Google Shape;177;p30"/>
            <p:cNvSpPr txBox="1"/>
            <p:nvPr/>
          </p:nvSpPr>
          <p:spPr>
            <a:xfrm>
              <a:off x="6369376" y="2141861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80%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2C0CE6-C496-4E4A-BF82-A54042C23BF7}"/>
              </a:ext>
            </a:extLst>
          </p:cNvPr>
          <p:cNvGrpSpPr/>
          <p:nvPr/>
        </p:nvGrpSpPr>
        <p:grpSpPr>
          <a:xfrm>
            <a:off x="5396357" y="3173115"/>
            <a:ext cx="2599961" cy="171300"/>
            <a:chOff x="5295245" y="3446711"/>
            <a:chExt cx="2599961" cy="171300"/>
          </a:xfrm>
        </p:grpSpPr>
        <p:grpSp>
          <p:nvGrpSpPr>
            <p:cNvPr id="179" name="Google Shape;179;p30"/>
            <p:cNvGrpSpPr/>
            <p:nvPr/>
          </p:nvGrpSpPr>
          <p:grpSpPr>
            <a:xfrm>
              <a:off x="5295245" y="3446711"/>
              <a:ext cx="2599961" cy="171300"/>
              <a:chOff x="5174169" y="1820210"/>
              <a:chExt cx="2599961" cy="171300"/>
            </a:xfrm>
          </p:grpSpPr>
          <p:grpSp>
            <p:nvGrpSpPr>
              <p:cNvPr id="180" name="Google Shape;180;p30"/>
              <p:cNvGrpSpPr/>
              <p:nvPr/>
            </p:nvGrpSpPr>
            <p:grpSpPr>
              <a:xfrm>
                <a:off x="6037594" y="1820210"/>
                <a:ext cx="1736536" cy="171300"/>
                <a:chOff x="5314612" y="1816610"/>
                <a:chExt cx="2332800" cy="171300"/>
              </a:xfrm>
            </p:grpSpPr>
            <p:sp>
              <p:nvSpPr>
                <p:cNvPr id="181" name="Google Shape;181;p30"/>
                <p:cNvSpPr/>
                <p:nvPr/>
              </p:nvSpPr>
              <p:spPr>
                <a:xfrm>
                  <a:off x="5314612" y="1816610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0"/>
                <p:cNvSpPr/>
                <p:nvPr/>
              </p:nvSpPr>
              <p:spPr>
                <a:xfrm>
                  <a:off x="5314612" y="1841914"/>
                  <a:ext cx="1360500" cy="1341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3" name="Google Shape;183;p30"/>
              <p:cNvSpPr txBox="1"/>
              <p:nvPr/>
            </p:nvSpPr>
            <p:spPr>
              <a:xfrm>
                <a:off x="5174169" y="1825910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84" name="Google Shape;184;p30"/>
            <p:cNvSpPr txBox="1"/>
            <p:nvPr/>
          </p:nvSpPr>
          <p:spPr>
            <a:xfrm>
              <a:off x="6273295" y="3474024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60%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2B1105-4719-4356-930A-F870EDEE1943}"/>
              </a:ext>
            </a:extLst>
          </p:cNvPr>
          <p:cNvSpPr txBox="1"/>
          <p:nvPr/>
        </p:nvSpPr>
        <p:spPr>
          <a:xfrm>
            <a:off x="4892634" y="427512"/>
            <a:ext cx="3978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Interactive LED display made by grouping </a:t>
            </a:r>
            <a:r>
              <a:rPr lang="en-US" b="1" dirty="0">
                <a:solidFill>
                  <a:srgbClr val="FFFFFF"/>
                </a:solidFill>
              </a:rPr>
              <a:t>“Tiles”</a:t>
            </a:r>
            <a:r>
              <a:rPr lang="en-US" dirty="0">
                <a:solidFill>
                  <a:srgbClr val="FFFFFF"/>
                </a:solidFill>
              </a:rPr>
              <a:t> together in various shapes and sizes.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0CE41-6440-4443-8F16-FDA5393A1AFB}"/>
              </a:ext>
            </a:extLst>
          </p:cNvPr>
          <p:cNvSpPr txBox="1"/>
          <p:nvPr/>
        </p:nvSpPr>
        <p:spPr>
          <a:xfrm>
            <a:off x="4934631" y="946964"/>
            <a:ext cx="3978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FFFFFF"/>
                </a:solidFill>
                <a:latin typeface="Bookman Old Style" panose="02050604050505020204" pitchFamily="18" charset="0"/>
              </a:rPr>
              <a:t>Main features of the display: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F3E54C-DC83-4768-AAA7-BA0C8310DDE9}"/>
              </a:ext>
            </a:extLst>
          </p:cNvPr>
          <p:cNvSpPr txBox="1"/>
          <p:nvPr/>
        </p:nvSpPr>
        <p:spPr>
          <a:xfrm>
            <a:off x="5071024" y="1223965"/>
            <a:ext cx="400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>
                <a:solidFill>
                  <a:srgbClr val="FFFFFF"/>
                </a:solidFill>
              </a:rPr>
              <a:t>Display Text: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328235-13C9-40A4-98F4-68213F10031A}"/>
              </a:ext>
            </a:extLst>
          </p:cNvPr>
          <p:cNvGrpSpPr/>
          <p:nvPr/>
        </p:nvGrpSpPr>
        <p:grpSpPr>
          <a:xfrm>
            <a:off x="5377864" y="1542955"/>
            <a:ext cx="2599960" cy="127440"/>
            <a:chOff x="5020819" y="1581838"/>
            <a:chExt cx="2599960" cy="171300"/>
          </a:xfrm>
        </p:grpSpPr>
        <p:grpSp>
          <p:nvGrpSpPr>
            <p:cNvPr id="155" name="Google Shape;155;p30"/>
            <p:cNvGrpSpPr/>
            <p:nvPr/>
          </p:nvGrpSpPr>
          <p:grpSpPr>
            <a:xfrm>
              <a:off x="5884243" y="1581838"/>
              <a:ext cx="1736536" cy="171300"/>
              <a:chOff x="5501314" y="2269025"/>
              <a:chExt cx="2332800" cy="171300"/>
            </a:xfrm>
          </p:grpSpPr>
          <p:sp>
            <p:nvSpPr>
              <p:cNvPr id="156" name="Google Shape;156;p30"/>
              <p:cNvSpPr/>
              <p:nvPr/>
            </p:nvSpPr>
            <p:spPr>
              <a:xfrm>
                <a:off x="5501314" y="2269025"/>
                <a:ext cx="2332800" cy="1713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0"/>
              <p:cNvSpPr/>
              <p:nvPr/>
            </p:nvSpPr>
            <p:spPr>
              <a:xfrm>
                <a:off x="5524370" y="2287625"/>
                <a:ext cx="602046" cy="1254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5000">
                    <a:schemeClr val="bg1"/>
                  </a:gs>
                  <a:gs pos="93000">
                    <a:srgbClr val="FFC000"/>
                  </a:gs>
                </a:gsLst>
                <a:lin ang="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30"/>
            <p:cNvSpPr txBox="1"/>
            <p:nvPr/>
          </p:nvSpPr>
          <p:spPr>
            <a:xfrm>
              <a:off x="5020819" y="1587538"/>
              <a:ext cx="844500" cy="1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Completion</a:t>
              </a:r>
              <a:endParaRPr sz="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170;p30">
              <a:extLst>
                <a:ext uri="{FF2B5EF4-FFF2-40B4-BE49-F238E27FC236}">
                  <a16:creationId xmlns:a16="http://schemas.microsoft.com/office/drawing/2014/main" id="{AD0F3092-7C26-4686-8F93-402549520DC7}"/>
                </a:ext>
              </a:extLst>
            </p:cNvPr>
            <p:cNvSpPr txBox="1"/>
            <p:nvPr/>
          </p:nvSpPr>
          <p:spPr>
            <a:xfrm>
              <a:off x="5915093" y="1599823"/>
              <a:ext cx="5487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40%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25118FE-5652-4806-9FD9-5B2F26138857}"/>
              </a:ext>
            </a:extLst>
          </p:cNvPr>
          <p:cNvSpPr txBox="1"/>
          <p:nvPr/>
        </p:nvSpPr>
        <p:spPr>
          <a:xfrm>
            <a:off x="5068465" y="1794747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Object Mirroring on LED Matrix 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C242B8-D52A-444D-AAE8-66BE4E8B3D92}"/>
              </a:ext>
            </a:extLst>
          </p:cNvPr>
          <p:cNvSpPr txBox="1"/>
          <p:nvPr/>
        </p:nvSpPr>
        <p:spPr>
          <a:xfrm>
            <a:off x="5068465" y="2308122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b="1" dirty="0">
                <a:solidFill>
                  <a:srgbClr val="FFFFFF"/>
                </a:solidFill>
              </a:rPr>
              <a:t>Gesture control enabled </a:t>
            </a:r>
            <a:r>
              <a:rPr lang="en-US" sz="1200" b="1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2D81B3-DA68-4339-A04B-08AA2F810130}"/>
              </a:ext>
            </a:extLst>
          </p:cNvPr>
          <p:cNvSpPr txBox="1"/>
          <p:nvPr/>
        </p:nvSpPr>
        <p:spPr>
          <a:xfrm>
            <a:off x="5102302" y="2851972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Mobile connectivity enabled</a:t>
            </a:r>
            <a:r>
              <a:rPr lang="en-US" sz="12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070088-F8FF-40E4-9C6F-5FF6654442DA}"/>
              </a:ext>
            </a:extLst>
          </p:cNvPr>
          <p:cNvSpPr txBox="1"/>
          <p:nvPr/>
        </p:nvSpPr>
        <p:spPr>
          <a:xfrm>
            <a:off x="5102302" y="3452756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Plug and Play Tile addition: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265500" y="2188275"/>
            <a:ext cx="40452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Requirements [1]</a:t>
            </a:r>
            <a:endParaRPr sz="2400"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2"/>
          </p:nvPr>
        </p:nvSpPr>
        <p:spPr>
          <a:xfrm>
            <a:off x="4939500" y="506600"/>
            <a:ext cx="3837000" cy="3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4.1 - Real Time Feedback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4.2 - Modularity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4.2.1 - Dynamic Addition and Removal of Tiles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4.2.2 - Unified Display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6.3 - Size 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6.4 - Resolution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6.5 - Object Detection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6.5.1 Detection Resolution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6.5.2 Detection Distance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4939500" y="4504000"/>
            <a:ext cx="40530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[1] Team 25, “TL25: KEY DOCUMENT Requirements”, Capstone Key Document, Team 25, November 2018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3692579" y="2745850"/>
            <a:ext cx="1962000" cy="192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199" name="Google Shape;199;p32"/>
          <p:cNvCxnSpPr>
            <a:stCxn id="200" idx="1"/>
          </p:cNvCxnSpPr>
          <p:nvPr/>
        </p:nvCxnSpPr>
        <p:spPr>
          <a:xfrm rot="10800000">
            <a:off x="5873900" y="3847550"/>
            <a:ext cx="88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1" name="Google Shape;201;p32"/>
          <p:cNvGrpSpPr/>
          <p:nvPr/>
        </p:nvGrpSpPr>
        <p:grpSpPr>
          <a:xfrm>
            <a:off x="5740100" y="575080"/>
            <a:ext cx="3306600" cy="3703420"/>
            <a:chOff x="5740100" y="1075980"/>
            <a:chExt cx="3306600" cy="3703420"/>
          </a:xfrm>
        </p:grpSpPr>
        <p:sp>
          <p:nvSpPr>
            <p:cNvPr id="202" name="Google Shape;202;p32"/>
            <p:cNvSpPr txBox="1"/>
            <p:nvPr/>
          </p:nvSpPr>
          <p:spPr>
            <a:xfrm>
              <a:off x="5740100" y="1075980"/>
              <a:ext cx="3306600" cy="5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Raleway"/>
                  <a:ea typeface="Raleway"/>
                  <a:cs typeface="Raleway"/>
                  <a:sym typeface="Raleway"/>
                </a:rPr>
                <a:t>Single Tile 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03" name="Google Shape;203;p32"/>
            <p:cNvSpPr txBox="1"/>
            <p:nvPr/>
          </p:nvSpPr>
          <p:spPr>
            <a:xfrm>
              <a:off x="5740100" y="4373800"/>
              <a:ext cx="3306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Figure 2: Representation of ONE Tile</a:t>
              </a:r>
              <a:r>
                <a:rPr lang="en" b="1"/>
                <a:t> </a:t>
              </a:r>
              <a:endParaRPr b="1"/>
            </a:p>
          </p:txBody>
        </p:sp>
        <p:grpSp>
          <p:nvGrpSpPr>
            <p:cNvPr id="204" name="Google Shape;204;p32"/>
            <p:cNvGrpSpPr/>
            <p:nvPr/>
          </p:nvGrpSpPr>
          <p:grpSpPr>
            <a:xfrm>
              <a:off x="5836700" y="4215100"/>
              <a:ext cx="3019200" cy="266700"/>
              <a:chOff x="5836700" y="4138900"/>
              <a:chExt cx="3019200" cy="266700"/>
            </a:xfrm>
          </p:grpSpPr>
          <p:sp>
            <p:nvSpPr>
              <p:cNvPr id="200" name="Google Shape;200;p32"/>
              <p:cNvSpPr txBox="1"/>
              <p:nvPr/>
            </p:nvSpPr>
            <p:spPr>
              <a:xfrm>
                <a:off x="6754700" y="4138900"/>
                <a:ext cx="1163100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FFFF"/>
                    </a:solidFill>
                  </a:rPr>
                  <a:t>9.6 cm</a:t>
                </a:r>
                <a:r>
                  <a:rPr lang="en" b="1">
                    <a:solidFill>
                      <a:srgbClr val="FF9900"/>
                    </a:solidFill>
                  </a:rPr>
                  <a:t> </a:t>
                </a:r>
                <a:endParaRPr b="1">
                  <a:solidFill>
                    <a:srgbClr val="FF9900"/>
                  </a:solidFill>
                </a:endParaRPr>
              </a:p>
            </p:txBody>
          </p:sp>
          <p:cxnSp>
            <p:nvCxnSpPr>
              <p:cNvPr id="205" name="Google Shape;205;p32"/>
              <p:cNvCxnSpPr>
                <a:stCxn id="200" idx="1"/>
              </p:cNvCxnSpPr>
              <p:nvPr/>
            </p:nvCxnSpPr>
            <p:spPr>
              <a:xfrm rot="10800000">
                <a:off x="5836700" y="4272250"/>
                <a:ext cx="91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6" name="Google Shape;206;p32"/>
              <p:cNvCxnSpPr>
                <a:stCxn id="200" idx="3"/>
              </p:cNvCxnSpPr>
              <p:nvPr/>
            </p:nvCxnSpPr>
            <p:spPr>
              <a:xfrm>
                <a:off x="7917800" y="4272250"/>
                <a:ext cx="9381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207" name="Google Shape;207;p32"/>
          <p:cNvGrpSpPr/>
          <p:nvPr/>
        </p:nvGrpSpPr>
        <p:grpSpPr>
          <a:xfrm>
            <a:off x="141975" y="575075"/>
            <a:ext cx="3799200" cy="3475275"/>
            <a:chOff x="141950" y="247075"/>
            <a:chExt cx="3799200" cy="3475275"/>
          </a:xfrm>
        </p:grpSpPr>
        <p:pic>
          <p:nvPicPr>
            <p:cNvPr id="208" name="Google Shape;208;p32"/>
            <p:cNvPicPr preferRelativeResize="0"/>
            <p:nvPr/>
          </p:nvPicPr>
          <p:blipFill rotWithShape="1">
            <a:blip r:embed="rId3">
              <a:alphaModFix/>
            </a:blip>
            <a:srcRect l="24781" t="7653" r="31999" b="16265"/>
            <a:stretch/>
          </p:blipFill>
          <p:spPr>
            <a:xfrm>
              <a:off x="240225" y="767800"/>
              <a:ext cx="3346999" cy="23333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09" name="Google Shape;209;p32"/>
            <p:cNvSpPr txBox="1"/>
            <p:nvPr/>
          </p:nvSpPr>
          <p:spPr>
            <a:xfrm>
              <a:off x="141950" y="247075"/>
              <a:ext cx="37992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Raleway"/>
                  <a:ea typeface="Raleway"/>
                  <a:cs typeface="Raleway"/>
                  <a:sym typeface="Raleway"/>
                </a:rPr>
                <a:t>Test PCB 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10" name="Google Shape;210;p32"/>
            <p:cNvSpPr txBox="1"/>
            <p:nvPr/>
          </p:nvSpPr>
          <p:spPr>
            <a:xfrm>
              <a:off x="179025" y="3316750"/>
              <a:ext cx="3222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Figure 1: Test PCB Layout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11" name="Google Shape;211;p32"/>
          <p:cNvGrpSpPr/>
          <p:nvPr/>
        </p:nvGrpSpPr>
        <p:grpSpPr>
          <a:xfrm>
            <a:off x="3692582" y="1076400"/>
            <a:ext cx="1533427" cy="1495350"/>
            <a:chOff x="3665875" y="330900"/>
            <a:chExt cx="1865938" cy="1495350"/>
          </a:xfrm>
        </p:grpSpPr>
        <p:sp>
          <p:nvSpPr>
            <p:cNvPr id="212" name="Google Shape;212;p32"/>
            <p:cNvSpPr/>
            <p:nvPr/>
          </p:nvSpPr>
          <p:spPr>
            <a:xfrm>
              <a:off x="3665875" y="341250"/>
              <a:ext cx="1857900" cy="1485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 txBox="1"/>
            <p:nvPr/>
          </p:nvSpPr>
          <p:spPr>
            <a:xfrm>
              <a:off x="3673913" y="330900"/>
              <a:ext cx="1857900" cy="14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u="sng">
                  <a:latin typeface="Raleway"/>
                  <a:ea typeface="Raleway"/>
                  <a:cs typeface="Raleway"/>
                  <a:sym typeface="Raleway"/>
                </a:rPr>
                <a:t>ELEMENTS</a:t>
              </a:r>
              <a:endParaRPr b="1" u="sng"/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5ABF2E"/>
                  </a:solidFill>
                </a:rPr>
                <a:t>      LED</a:t>
              </a:r>
              <a:endParaRPr b="1">
                <a:solidFill>
                  <a:srgbClr val="5ABF2E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F48CC"/>
                  </a:solidFill>
                </a:rPr>
                <a:t>      IR sensor </a:t>
              </a:r>
              <a:endParaRPr b="1">
                <a:solidFill>
                  <a:srgbClr val="3F48CC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A349A4"/>
                  </a:solidFill>
                </a:rPr>
                <a:t>      IR Emitter</a:t>
              </a:r>
              <a:r>
                <a:rPr lang="en" b="1"/>
                <a:t> </a:t>
              </a:r>
              <a:endParaRPr b="1"/>
            </a:p>
          </p:txBody>
        </p:sp>
        <p:grpSp>
          <p:nvGrpSpPr>
            <p:cNvPr id="214" name="Google Shape;214;p32"/>
            <p:cNvGrpSpPr/>
            <p:nvPr/>
          </p:nvGrpSpPr>
          <p:grpSpPr>
            <a:xfrm>
              <a:off x="3780600" y="708950"/>
              <a:ext cx="261000" cy="988500"/>
              <a:chOff x="3840225" y="889500"/>
              <a:chExt cx="261000" cy="988500"/>
            </a:xfrm>
          </p:grpSpPr>
          <p:sp>
            <p:nvSpPr>
              <p:cNvPr id="215" name="Google Shape;215;p32"/>
              <p:cNvSpPr/>
              <p:nvPr/>
            </p:nvSpPr>
            <p:spPr>
              <a:xfrm>
                <a:off x="3866325" y="889500"/>
                <a:ext cx="208800" cy="192000"/>
              </a:xfrm>
              <a:prstGeom prst="rect">
                <a:avLst/>
              </a:prstGeom>
              <a:noFill/>
              <a:ln w="28575" cap="flat" cmpd="sng">
                <a:solidFill>
                  <a:srgbClr val="5ABF2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2"/>
              <p:cNvSpPr/>
              <p:nvPr/>
            </p:nvSpPr>
            <p:spPr>
              <a:xfrm>
                <a:off x="3903675" y="1270350"/>
                <a:ext cx="134100" cy="141600"/>
              </a:xfrm>
              <a:prstGeom prst="ellipse">
                <a:avLst/>
              </a:prstGeom>
              <a:noFill/>
              <a:ln w="28575" cap="flat" cmpd="sng">
                <a:solidFill>
                  <a:srgbClr val="3F48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F48CC"/>
                  </a:solidFill>
                </a:endParaRPr>
              </a:p>
            </p:txBody>
          </p:sp>
          <p:sp>
            <p:nvSpPr>
              <p:cNvPr id="217" name="Google Shape;217;p32"/>
              <p:cNvSpPr/>
              <p:nvPr/>
            </p:nvSpPr>
            <p:spPr>
              <a:xfrm>
                <a:off x="3840225" y="1600800"/>
                <a:ext cx="261000" cy="277200"/>
              </a:xfrm>
              <a:prstGeom prst="diamond">
                <a:avLst/>
              </a:prstGeom>
              <a:noFill/>
              <a:ln w="28575" cap="flat" cmpd="sng">
                <a:solidFill>
                  <a:srgbClr val="A349A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18" name="Google Shape;218;p32"/>
          <p:cNvCxnSpPr/>
          <p:nvPr/>
        </p:nvCxnSpPr>
        <p:spPr>
          <a:xfrm rot="10800000">
            <a:off x="282900" y="3628650"/>
            <a:ext cx="91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649150" y="3628663"/>
            <a:ext cx="938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32"/>
          <p:cNvSpPr txBox="1"/>
          <p:nvPr/>
        </p:nvSpPr>
        <p:spPr>
          <a:xfrm>
            <a:off x="1343475" y="3495325"/>
            <a:ext cx="11631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3.2 cm</a:t>
            </a:r>
            <a:r>
              <a:rPr lang="en" b="1">
                <a:solidFill>
                  <a:srgbClr val="FF9900"/>
                </a:solidFill>
              </a:rPr>
              <a:t> 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l="22436" t="2947" r="50000" b="45961"/>
          <a:stretch/>
        </p:blipFill>
        <p:spPr>
          <a:xfrm>
            <a:off x="5740100" y="1040575"/>
            <a:ext cx="3236512" cy="237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32"/>
          <p:cNvGrpSpPr/>
          <p:nvPr/>
        </p:nvGrpSpPr>
        <p:grpSpPr>
          <a:xfrm>
            <a:off x="5125388" y="2212281"/>
            <a:ext cx="2188843" cy="1765841"/>
            <a:chOff x="5005801" y="1368068"/>
            <a:chExt cx="2188843" cy="1765841"/>
          </a:xfrm>
        </p:grpSpPr>
        <p:sp>
          <p:nvSpPr>
            <p:cNvPr id="223" name="Google Shape;223;p32"/>
            <p:cNvSpPr/>
            <p:nvPr/>
          </p:nvSpPr>
          <p:spPr>
            <a:xfrm>
              <a:off x="5877344" y="1368068"/>
              <a:ext cx="1317300" cy="12450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 rot="-2059972">
              <a:off x="4949873" y="2649807"/>
              <a:ext cx="1179256" cy="166004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32"/>
          <p:cNvSpPr txBox="1"/>
          <p:nvPr/>
        </p:nvSpPr>
        <p:spPr>
          <a:xfrm>
            <a:off x="5818175" y="4278450"/>
            <a:ext cx="308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1C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8x8 LED and IR  Sensor/Emitter Matrix</a:t>
            </a:r>
            <a:endParaRPr i="1" dirty="0">
              <a:solidFill>
                <a:srgbClr val="F1C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ctrTitle"/>
          </p:nvPr>
        </p:nvSpPr>
        <p:spPr>
          <a:xfrm>
            <a:off x="311700" y="143375"/>
            <a:ext cx="8520600" cy="8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Final Demo: Four Tiles </a:t>
            </a:r>
            <a:endParaRPr sz="4000"/>
          </a:p>
        </p:txBody>
      </p:sp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416725" y="2880725"/>
            <a:ext cx="49887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What will it do?</a:t>
            </a:r>
            <a:endParaRPr b="1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Move tiles into any shape at any time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Display projection of objects above surface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Display scrolling 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392875" y="1433438"/>
            <a:ext cx="50364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/>
              <a:t>What will it look like?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Four Tiles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Square configuration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Lies flat on the table</a:t>
            </a:r>
            <a:endParaRPr/>
          </a:p>
        </p:txBody>
      </p:sp>
      <p:grpSp>
        <p:nvGrpSpPr>
          <p:cNvPr id="234" name="Google Shape;234;p33"/>
          <p:cNvGrpSpPr/>
          <p:nvPr/>
        </p:nvGrpSpPr>
        <p:grpSpPr>
          <a:xfrm>
            <a:off x="6151721" y="4295875"/>
            <a:ext cx="2282742" cy="263700"/>
            <a:chOff x="2012813" y="4284475"/>
            <a:chExt cx="2430000" cy="263700"/>
          </a:xfrm>
        </p:grpSpPr>
        <p:sp>
          <p:nvSpPr>
            <p:cNvPr id="235" name="Google Shape;235;p33"/>
            <p:cNvSpPr txBox="1"/>
            <p:nvPr/>
          </p:nvSpPr>
          <p:spPr>
            <a:xfrm>
              <a:off x="2709413" y="4284475"/>
              <a:ext cx="1021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19 cm</a:t>
              </a:r>
              <a:r>
                <a:rPr lang="en" sz="1800" b="1">
                  <a:solidFill>
                    <a:srgbClr val="FF9900"/>
                  </a:solidFill>
                </a:rPr>
                <a:t> </a:t>
              </a:r>
              <a:endParaRPr sz="1800" b="1">
                <a:solidFill>
                  <a:srgbClr val="FF9900"/>
                </a:solidFill>
              </a:endParaRPr>
            </a:p>
          </p:txBody>
        </p:sp>
        <p:cxnSp>
          <p:nvCxnSpPr>
            <p:cNvPr id="236" name="Google Shape;236;p33"/>
            <p:cNvCxnSpPr>
              <a:stCxn id="235" idx="1"/>
            </p:cNvCxnSpPr>
            <p:nvPr/>
          </p:nvCxnSpPr>
          <p:spPr>
            <a:xfrm rot="10800000">
              <a:off x="2012813" y="4416325"/>
              <a:ext cx="6966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7" name="Google Shape;237;p33"/>
            <p:cNvCxnSpPr/>
            <p:nvPr/>
          </p:nvCxnSpPr>
          <p:spPr>
            <a:xfrm>
              <a:off x="3731213" y="4416325"/>
              <a:ext cx="7116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8" name="Google Shape;238;p33"/>
          <p:cNvGrpSpPr/>
          <p:nvPr/>
        </p:nvGrpSpPr>
        <p:grpSpPr>
          <a:xfrm rot="-5400000">
            <a:off x="4838321" y="2846795"/>
            <a:ext cx="2051760" cy="263700"/>
            <a:chOff x="2174923" y="4284475"/>
            <a:chExt cx="2267890" cy="263700"/>
          </a:xfrm>
        </p:grpSpPr>
        <p:sp>
          <p:nvSpPr>
            <p:cNvPr id="239" name="Google Shape;239;p33"/>
            <p:cNvSpPr txBox="1"/>
            <p:nvPr/>
          </p:nvSpPr>
          <p:spPr>
            <a:xfrm>
              <a:off x="2709413" y="4284475"/>
              <a:ext cx="1021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19 cm</a:t>
              </a:r>
              <a:r>
                <a:rPr lang="en" sz="1800" b="1">
                  <a:solidFill>
                    <a:srgbClr val="FF9900"/>
                  </a:solidFill>
                </a:rPr>
                <a:t> </a:t>
              </a:r>
              <a:endParaRPr sz="1800" b="1">
                <a:solidFill>
                  <a:srgbClr val="FF9900"/>
                </a:solidFill>
              </a:endParaRPr>
            </a:p>
          </p:txBody>
        </p:sp>
        <p:cxnSp>
          <p:nvCxnSpPr>
            <p:cNvPr id="240" name="Google Shape;240;p33"/>
            <p:cNvCxnSpPr>
              <a:cxnSpLocks/>
              <a:stCxn id="239" idx="1"/>
            </p:cNvCxnSpPr>
            <p:nvPr/>
          </p:nvCxnSpPr>
          <p:spPr>
            <a:xfrm rot="5400000" flipH="1">
              <a:off x="2442167" y="4149080"/>
              <a:ext cx="1" cy="53449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1" name="Google Shape;241;p33"/>
            <p:cNvCxnSpPr/>
            <p:nvPr/>
          </p:nvCxnSpPr>
          <p:spPr>
            <a:xfrm>
              <a:off x="3731213" y="4416325"/>
              <a:ext cx="711600" cy="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l="22624" t="3049" r="49364" b="38528"/>
          <a:stretch/>
        </p:blipFill>
        <p:spPr>
          <a:xfrm>
            <a:off x="6151725" y="2024025"/>
            <a:ext cx="2346275" cy="19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/>
          <p:nvPr/>
        </p:nvSpPr>
        <p:spPr>
          <a:xfrm>
            <a:off x="6166400" y="2060300"/>
            <a:ext cx="2328600" cy="19443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573</Words>
  <Application>Microsoft Office PowerPoint</Application>
  <PresentationFormat>On-screen Show (16:9)</PresentationFormat>
  <Paragraphs>134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Bahnschrift Light SemiCondensed</vt:lpstr>
      <vt:lpstr>Impact</vt:lpstr>
      <vt:lpstr>Source Sans Pro</vt:lpstr>
      <vt:lpstr>Raleway</vt:lpstr>
      <vt:lpstr>Montserrat</vt:lpstr>
      <vt:lpstr>Bookman Old Style</vt:lpstr>
      <vt:lpstr>Baskerville Old Face</vt:lpstr>
      <vt:lpstr>Maven Pro</vt:lpstr>
      <vt:lpstr>Plum</vt:lpstr>
      <vt:lpstr>TL25 Dynamic Reactive LED Display, Lab 498 Products Inc.</vt:lpstr>
      <vt:lpstr>PowerPoint Presentation</vt:lpstr>
      <vt:lpstr>Competition</vt:lpstr>
      <vt:lpstr>USE CASE: INTERACTIVE VISUAL SHOWPIECE</vt:lpstr>
      <vt:lpstr>PowerPoint Presentation</vt:lpstr>
      <vt:lpstr>Interactive Modular LED Display Progress</vt:lpstr>
      <vt:lpstr>Project Requirements [1]</vt:lpstr>
      <vt:lpstr>PowerPoint Presentation</vt:lpstr>
      <vt:lpstr>Final Demo: Four Tiles </vt:lpstr>
      <vt:lpstr>PCB design overview </vt:lpstr>
      <vt:lpstr>Mapping Algorithm</vt:lpstr>
      <vt:lpstr>connectors and power design overview</vt:lpstr>
      <vt:lpstr>Wifi Connectivity Communication Pathway</vt:lpstr>
      <vt:lpstr>BOM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TL25 Dynamic Reactive LED Display, Lab 498 Products Inc.</dc:title>
  <dc:creator>Sanket Mittal</dc:creator>
  <cp:lastModifiedBy>Jimmy Wong</cp:lastModifiedBy>
  <cp:revision>27</cp:revision>
  <dcterms:modified xsi:type="dcterms:W3CDTF">2019-02-11T20:46:41Z</dcterms:modified>
</cp:coreProperties>
</file>